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77" r:id="rId5"/>
    <p:sldId id="279" r:id="rId6"/>
    <p:sldId id="280" r:id="rId7"/>
    <p:sldId id="261" r:id="rId8"/>
    <p:sldId id="282" r:id="rId9"/>
    <p:sldId id="283" r:id="rId10"/>
    <p:sldId id="284" r:id="rId11"/>
    <p:sldId id="285" r:id="rId12"/>
    <p:sldId id="286" r:id="rId13"/>
    <p:sldId id="260" r:id="rId14"/>
    <p:sldId id="275" r:id="rId15"/>
    <p:sldId id="276" r:id="rId16"/>
    <p:sldId id="28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/>
    <p:restoredTop sz="94705"/>
  </p:normalViewPr>
  <p:slideViewPr>
    <p:cSldViewPr snapToGrid="0" snapToObjects="1">
      <p:cViewPr varScale="1">
        <p:scale>
          <a:sx n="64" d="100"/>
          <a:sy n="64" d="100"/>
        </p:scale>
        <p:origin x="192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B6F81E9-0FDE-1049-BBF4-5E8791376C2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9BEEEC0-8EFF-0943-99E4-E50196512A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98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8125" y="705815"/>
            <a:ext cx="4363453" cy="3349641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Critical Care Nutrition &amp; Transplant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8125" y="4945377"/>
            <a:ext cx="4363453" cy="1037760"/>
          </a:xfrm>
        </p:spPr>
        <p:txBody>
          <a:bodyPr>
            <a:noAutofit/>
          </a:bodyPr>
          <a:lstStyle/>
          <a:p>
            <a:r>
              <a:rPr lang="en-US" dirty="0"/>
              <a:t>Shelby Yaceczko, MS, RDN, CNSC, CSSD</a:t>
            </a:r>
          </a:p>
        </p:txBody>
      </p:sp>
    </p:spTree>
    <p:extLst>
      <p:ext uri="{BB962C8B-B14F-4D97-AF65-F5344CB8AC3E}">
        <p14:creationId xmlns:p14="http://schemas.microsoft.com/office/powerpoint/2010/main" val="91978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2F09-77D6-E446-8830-B419A0C0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Care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8E325-A098-5B49-9DFF-EE30BEE83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429" y="2339009"/>
            <a:ext cx="8770571" cy="3651504"/>
          </a:xfrm>
        </p:spPr>
        <p:txBody>
          <a:bodyPr/>
          <a:lstStyle/>
          <a:p>
            <a:r>
              <a:rPr lang="en-US" dirty="0"/>
              <a:t>GI function </a:t>
            </a:r>
          </a:p>
          <a:p>
            <a:r>
              <a:rPr lang="en-US" dirty="0"/>
              <a:t>Tube Access </a:t>
            </a:r>
          </a:p>
          <a:p>
            <a:r>
              <a:rPr lang="en-US" dirty="0"/>
              <a:t>Drips (pressor, fluids, sedation, lines) </a:t>
            </a:r>
          </a:p>
          <a:p>
            <a:r>
              <a:rPr lang="en-US" dirty="0"/>
              <a:t>Mentation</a:t>
            </a:r>
          </a:p>
          <a:p>
            <a:r>
              <a:rPr lang="en-US" dirty="0"/>
              <a:t>Procedure schedule</a:t>
            </a:r>
          </a:p>
          <a:p>
            <a:r>
              <a:rPr lang="en-US" dirty="0"/>
              <a:t>NPO time</a:t>
            </a:r>
          </a:p>
          <a:p>
            <a:r>
              <a:rPr lang="en-US" dirty="0"/>
              <a:t>Goals of care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8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A58C-8E75-CA4C-9695-D517C1AF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Extracorporeal membrane oxygenation (ECMO)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2267E-DB9C-064A-9652-0224A537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428" y="2633037"/>
            <a:ext cx="4379843" cy="3784026"/>
          </a:xfrm>
        </p:spPr>
        <p:txBody>
          <a:bodyPr/>
          <a:lstStyle/>
          <a:p>
            <a:r>
              <a:rPr lang="en-US" dirty="0"/>
              <a:t>Pump circulating blood through artificial lung vs heart back into bloodstream </a:t>
            </a:r>
          </a:p>
          <a:p>
            <a:r>
              <a:rPr lang="en-US" dirty="0"/>
              <a:t>Advanced life support providing heart – lung bypass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4AFD1-8CFC-4249-AAC3-CA30B85A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071"/>
            <a:ext cx="6281530" cy="4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9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A76F-9993-7949-9A75-02D073A5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Nutrition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7965-B2F9-3845-8FD5-16281F360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Outpatient versus inpatient setting</a:t>
            </a:r>
          </a:p>
          <a:p>
            <a:r>
              <a:rPr lang="en-US" dirty="0"/>
              <a:t>Evaluation process (BMI, malnutrition, labs, compliance)</a:t>
            </a:r>
          </a:p>
          <a:p>
            <a:r>
              <a:rPr lang="en-US" dirty="0"/>
              <a:t>Selection committee (LCSW, RD, Surgery, MD) </a:t>
            </a:r>
          </a:p>
          <a:p>
            <a:r>
              <a:rPr lang="en-US" dirty="0"/>
              <a:t>Organs (individual versus joint) </a:t>
            </a:r>
          </a:p>
          <a:p>
            <a:r>
              <a:rPr lang="en-US" dirty="0"/>
              <a:t>Lifelong medications (immunosuppressants) </a:t>
            </a:r>
          </a:p>
          <a:p>
            <a:r>
              <a:rPr lang="en-US" dirty="0"/>
              <a:t>Food safety </a:t>
            </a:r>
          </a:p>
          <a:p>
            <a:r>
              <a:rPr lang="en-US" dirty="0"/>
              <a:t>Care plans (post assessment, education, discharge planning)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0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Sponge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12282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Absorb anything and everything</a:t>
            </a:r>
          </a:p>
          <a:p>
            <a:r>
              <a:rPr lang="en-US" sz="2600" dirty="0"/>
              <a:t>The things you think you know, you might not </a:t>
            </a:r>
          </a:p>
          <a:p>
            <a:r>
              <a:rPr lang="en-US" sz="2600" dirty="0"/>
              <a:t>Research and recommendations are constantly changing </a:t>
            </a:r>
          </a:p>
          <a:p>
            <a:r>
              <a:rPr lang="en-US" sz="2600" dirty="0"/>
              <a:t>Don’t get comfortable </a:t>
            </a:r>
          </a:p>
          <a:p>
            <a:r>
              <a:rPr lang="en-US" sz="2600" dirty="0"/>
              <a:t>Learn from your elders and the “newbies” </a:t>
            </a:r>
          </a:p>
          <a:p>
            <a:r>
              <a:rPr lang="en-US" sz="2600" dirty="0"/>
              <a:t>Network in the professional world (conferences, meetings, district chapters, state chapters)</a:t>
            </a:r>
          </a:p>
          <a:p>
            <a:r>
              <a:rPr lang="en-US" sz="2600" dirty="0"/>
              <a:t>You probably won’t agree with everything &amp; everyone  </a:t>
            </a:r>
          </a:p>
          <a:p>
            <a:r>
              <a:rPr lang="en-US" sz="2600" b="1" u="sng" dirty="0"/>
              <a:t>Diversify yourself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Explore dietetics </a:t>
            </a:r>
          </a:p>
          <a:p>
            <a:r>
              <a:rPr lang="en-US" sz="2400" dirty="0"/>
              <a:t>Think outside dietetics </a:t>
            </a:r>
          </a:p>
          <a:p>
            <a:r>
              <a:rPr lang="en-US" sz="2400" dirty="0"/>
              <a:t>Conferences, workshops, educational enhancement</a:t>
            </a:r>
          </a:p>
          <a:p>
            <a:r>
              <a:rPr lang="en-US" sz="2400" dirty="0"/>
              <a:t>Leadership roles (district level, national level, student level) </a:t>
            </a:r>
          </a:p>
          <a:p>
            <a:r>
              <a:rPr lang="en-US" sz="2400" dirty="0"/>
              <a:t>Search for opportunities that aren’t available </a:t>
            </a:r>
          </a:p>
          <a:p>
            <a:r>
              <a:rPr lang="en-US" sz="2400" dirty="0"/>
              <a:t>Know your elders in addition to your peers</a:t>
            </a:r>
          </a:p>
          <a:p>
            <a:r>
              <a:rPr lang="en-US" sz="2400" dirty="0"/>
              <a:t>Confidence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Advice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506" y="2655376"/>
            <a:ext cx="8770571" cy="3651504"/>
          </a:xfrm>
        </p:spPr>
        <p:txBody>
          <a:bodyPr/>
          <a:lstStyle/>
          <a:p>
            <a:r>
              <a:rPr lang="en-US" sz="2800" dirty="0"/>
              <a:t>Prepare for what you don’t know </a:t>
            </a:r>
          </a:p>
          <a:p>
            <a:r>
              <a:rPr lang="en-US" sz="2800" dirty="0"/>
              <a:t>Have a Plan B, a Plan C, and a Plan D </a:t>
            </a:r>
          </a:p>
          <a:p>
            <a:r>
              <a:rPr lang="en-US" sz="2800" dirty="0"/>
              <a:t>Say yes to opportunities</a:t>
            </a:r>
          </a:p>
          <a:p>
            <a:r>
              <a:rPr lang="en-US" sz="2800" dirty="0"/>
              <a:t>Be humble  </a:t>
            </a:r>
          </a:p>
          <a:p>
            <a:r>
              <a:rPr lang="en-US" sz="2800" dirty="0"/>
              <a:t>Go with the flow – stay flexible </a:t>
            </a:r>
          </a:p>
          <a:p>
            <a:r>
              <a:rPr lang="en-US" sz="2800" dirty="0"/>
              <a:t>Find what success means to you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4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063" y="2438400"/>
            <a:ext cx="87705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“Success isn’t just about what you accomplish in your life, it’s about what you inspire others to do.”</a:t>
            </a:r>
          </a:p>
          <a:p>
            <a:endParaRPr lang="en-US" dirty="0"/>
          </a:p>
        </p:txBody>
      </p:sp>
      <p:pic>
        <p:nvPicPr>
          <p:cNvPr id="4" name="Picture 3" descr="image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349" y="3924300"/>
            <a:ext cx="5334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2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699" y="3011838"/>
            <a:ext cx="8770571" cy="3651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Shelby.Yaceczko@gmail.com</a:t>
            </a:r>
          </a:p>
        </p:txBody>
      </p:sp>
    </p:spTree>
    <p:extLst>
      <p:ext uri="{BB962C8B-B14F-4D97-AF65-F5344CB8AC3E}">
        <p14:creationId xmlns:p14="http://schemas.microsoft.com/office/powerpoint/2010/main" val="46153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 are you?</a:t>
            </a:r>
          </a:p>
          <a:p>
            <a:r>
              <a:rPr lang="en-US" sz="2800" dirty="0"/>
              <a:t>Defining your success </a:t>
            </a:r>
          </a:p>
          <a:p>
            <a:r>
              <a:rPr lang="en-US" sz="2800" dirty="0"/>
              <a:t>Who am I?</a:t>
            </a:r>
          </a:p>
          <a:p>
            <a:r>
              <a:rPr lang="en-US" sz="2800" dirty="0"/>
              <a:t>Defining a leader </a:t>
            </a:r>
          </a:p>
          <a:p>
            <a:r>
              <a:rPr lang="en-US" sz="2800" dirty="0"/>
              <a:t>Critical care nutrition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4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Who are you?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490" y="2262753"/>
            <a:ext cx="8770571" cy="4442847"/>
          </a:xfrm>
        </p:spPr>
        <p:txBody>
          <a:bodyPr>
            <a:normAutofit/>
          </a:bodyPr>
          <a:lstStyle/>
          <a:p>
            <a:r>
              <a:rPr lang="en-US" dirty="0"/>
              <a:t>What brings you here today? </a:t>
            </a:r>
          </a:p>
          <a:p>
            <a:r>
              <a:rPr lang="en-US" dirty="0"/>
              <a:t>Who do you look up to? </a:t>
            </a:r>
          </a:p>
          <a:p>
            <a:r>
              <a:rPr lang="en-US" dirty="0"/>
              <a:t>What does success mean to you? </a:t>
            </a:r>
          </a:p>
          <a:p>
            <a:pPr lvl="1"/>
            <a:r>
              <a:rPr lang="en-US" dirty="0"/>
              <a:t>Money </a:t>
            </a:r>
          </a:p>
          <a:p>
            <a:pPr lvl="1"/>
            <a:r>
              <a:rPr lang="en-US" dirty="0"/>
              <a:t>Career</a:t>
            </a:r>
          </a:p>
          <a:p>
            <a:pPr lvl="1"/>
            <a:r>
              <a:rPr lang="en-US" dirty="0"/>
              <a:t>Family </a:t>
            </a:r>
          </a:p>
          <a:p>
            <a:pPr lvl="1"/>
            <a:r>
              <a:rPr lang="en-US" dirty="0"/>
              <a:t>Relationships</a:t>
            </a:r>
          </a:p>
          <a:p>
            <a:pPr lvl="1"/>
            <a:r>
              <a:rPr lang="en-US" dirty="0"/>
              <a:t>Travel / leisure </a:t>
            </a:r>
          </a:p>
          <a:p>
            <a:pPr lvl="1"/>
            <a:r>
              <a:rPr lang="en-US" dirty="0"/>
              <a:t>Retirement </a:t>
            </a:r>
          </a:p>
          <a:p>
            <a:pPr lvl="1"/>
            <a:r>
              <a:rPr lang="en-US" dirty="0"/>
              <a:t>Health </a:t>
            </a:r>
          </a:p>
        </p:txBody>
      </p:sp>
    </p:spTree>
    <p:extLst>
      <p:ext uri="{BB962C8B-B14F-4D97-AF65-F5344CB8AC3E}">
        <p14:creationId xmlns:p14="http://schemas.microsoft.com/office/powerpoint/2010/main" val="119139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437321"/>
            <a:ext cx="8770571" cy="1560716"/>
          </a:xfrm>
        </p:spPr>
        <p:txBody>
          <a:bodyPr/>
          <a:lstStyle/>
          <a:p>
            <a:r>
              <a:rPr lang="en-US" dirty="0"/>
              <a:t>Resource Dietitian at USC Keck Hospital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Coverage for 15 RDs (inpatient / outpatient) </a:t>
            </a:r>
          </a:p>
          <a:p>
            <a:r>
              <a:rPr lang="en-US" sz="2400" dirty="0"/>
              <a:t>Services include: </a:t>
            </a:r>
          </a:p>
          <a:p>
            <a:r>
              <a:rPr lang="en-US" sz="2400" dirty="0"/>
              <a:t>All critical care units </a:t>
            </a:r>
          </a:p>
          <a:p>
            <a:r>
              <a:rPr lang="en-US" sz="2400" dirty="0"/>
              <a:t>Transplant (heart, lung, kidney, liver, pancreas)</a:t>
            </a:r>
          </a:p>
          <a:p>
            <a:r>
              <a:rPr lang="en-US" sz="2400" dirty="0"/>
              <a:t>Bariatrics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5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District - CAND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National (Academy Nutrition Dietetics</a:t>
            </a:r>
          </a:p>
          <a:p>
            <a:pPr marL="0" indent="0">
              <a:buNone/>
            </a:pPr>
            <a:r>
              <a:rPr lang="en-US" sz="2400" dirty="0"/>
              <a:t>State (California) </a:t>
            </a:r>
          </a:p>
          <a:p>
            <a:pPr marL="0" indent="0">
              <a:buNone/>
            </a:pPr>
            <a:r>
              <a:rPr lang="en-US" sz="2400" dirty="0"/>
              <a:t>Local Districts (Orange)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More info: </a:t>
            </a:r>
          </a:p>
          <a:p>
            <a:pPr marL="0" indent="0">
              <a:buNone/>
            </a:pPr>
            <a:r>
              <a:rPr lang="en-US" sz="2400" dirty="0"/>
              <a:t>https://www.dietitian.org/orange-county/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79" y="2670820"/>
            <a:ext cx="3616492" cy="31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Exams as a 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5408908"/>
            <a:ext cx="8770571" cy="680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Also…..CNSC, CLEC, CDE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390182"/>
            <a:ext cx="8968998" cy="36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Leader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do you define someone who is a leader?</a:t>
            </a:r>
          </a:p>
          <a:p>
            <a:pPr lvl="1"/>
            <a:r>
              <a:rPr lang="en-US" sz="2800" dirty="0"/>
              <a:t>Characteristics </a:t>
            </a:r>
          </a:p>
          <a:p>
            <a:pPr lvl="1"/>
            <a:r>
              <a:rPr lang="en-US" sz="2800" dirty="0"/>
              <a:t>Attitude </a:t>
            </a:r>
          </a:p>
          <a:p>
            <a:pPr lvl="1"/>
            <a:r>
              <a:rPr lang="en-US" sz="2800" dirty="0"/>
              <a:t>Typical day </a:t>
            </a:r>
          </a:p>
          <a:p>
            <a:pPr lvl="1"/>
            <a:r>
              <a:rPr lang="en-US" sz="2800" dirty="0"/>
              <a:t>Schedule </a:t>
            </a:r>
          </a:p>
          <a:p>
            <a:pPr lvl="1"/>
            <a:r>
              <a:rPr lang="en-US" sz="2800" dirty="0"/>
              <a:t>Interests 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077B-0B8E-0F47-8105-B655A238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Clinical Nutrition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D3B7-5316-6D4A-8FCB-BBB6C5F4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564296"/>
            <a:ext cx="8770571" cy="4293704"/>
          </a:xfrm>
        </p:spPr>
        <p:txBody>
          <a:bodyPr/>
          <a:lstStyle/>
          <a:p>
            <a:r>
              <a:rPr lang="en-US" dirty="0"/>
              <a:t>Management positions (outside nutrition) </a:t>
            </a:r>
          </a:p>
          <a:p>
            <a:r>
              <a:rPr lang="en-US" dirty="0"/>
              <a:t>Board of organizations </a:t>
            </a:r>
          </a:p>
          <a:p>
            <a:r>
              <a:rPr lang="en-US" dirty="0"/>
              <a:t>Publications </a:t>
            </a:r>
          </a:p>
          <a:p>
            <a:r>
              <a:rPr lang="en-US" dirty="0"/>
              <a:t>Tube placement</a:t>
            </a:r>
          </a:p>
          <a:p>
            <a:r>
              <a:rPr lang="en-US" dirty="0"/>
              <a:t>Scope of practice (ordering rights) </a:t>
            </a:r>
          </a:p>
          <a:p>
            <a:r>
              <a:rPr lang="en-US" dirty="0"/>
              <a:t>Licensure </a:t>
            </a:r>
          </a:p>
          <a:p>
            <a:r>
              <a:rPr lang="en-US" dirty="0"/>
              <a:t>Malnutrition </a:t>
            </a:r>
          </a:p>
          <a:p>
            <a:r>
              <a:rPr lang="en-US" dirty="0"/>
              <a:t>Requirements to have RDN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3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400E-ED97-A249-BC54-3E2C125D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Topics in Clinical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BC7C4-9059-AC45-BD11-D800029E9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versus partial nutrition support  (initiation timing, bolus/continuous) </a:t>
            </a:r>
          </a:p>
          <a:p>
            <a:r>
              <a:rPr lang="en-US" dirty="0"/>
              <a:t>Malnutrition (MQII, outcomes, NFPE, $$)</a:t>
            </a:r>
          </a:p>
          <a:p>
            <a:r>
              <a:rPr lang="en-US" dirty="0"/>
              <a:t>Maintaining muscle mass  (protein, supplements, steroids, appetite stimulants)</a:t>
            </a:r>
          </a:p>
          <a:p>
            <a:r>
              <a:rPr lang="en-US" dirty="0"/>
              <a:t>Measuring body composition  (CT scans, ultrasound, BIA)</a:t>
            </a:r>
          </a:p>
          <a:p>
            <a:r>
              <a:rPr lang="en-US" dirty="0"/>
              <a:t>Special diets outside of “traditional” (Low FODMAP, SCD, </a:t>
            </a:r>
            <a:r>
              <a:rPr lang="en-US" dirty="0" err="1"/>
              <a:t>Chyle</a:t>
            </a:r>
            <a:r>
              <a:rPr lang="en-US" dirty="0"/>
              <a:t> leak, ketogenic)</a:t>
            </a:r>
          </a:p>
          <a:p>
            <a:r>
              <a:rPr lang="en-US" dirty="0"/>
              <a:t>“Real food” tube feedings and oral nutrition supplements </a:t>
            </a:r>
          </a:p>
          <a:p>
            <a:r>
              <a:rPr lang="en-US" dirty="0"/>
              <a:t>RD scope of practice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2885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593</TotalTime>
  <Words>546</Words>
  <Application>Microsoft Macintosh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Schoolbook</vt:lpstr>
      <vt:lpstr>Corbel</vt:lpstr>
      <vt:lpstr>Feathered</vt:lpstr>
      <vt:lpstr>Critical Care Nutrition &amp; Transplant</vt:lpstr>
      <vt:lpstr>AGENDA</vt:lpstr>
      <vt:lpstr>Who are you? </vt:lpstr>
      <vt:lpstr>Resource Dietitian at USC Keck Hospital  </vt:lpstr>
      <vt:lpstr>Orange District - CAND </vt:lpstr>
      <vt:lpstr>Board Exams as a RD </vt:lpstr>
      <vt:lpstr>Defining a Leader </vt:lpstr>
      <vt:lpstr>Growth in Clinical Nutrition </vt:lpstr>
      <vt:lpstr>Hot Topics in Clinical Nutrition</vt:lpstr>
      <vt:lpstr>Critical Care Nutrition</vt:lpstr>
      <vt:lpstr>Extracorporeal membrane oxygenation (ECMO)</vt:lpstr>
      <vt:lpstr>Transplant Nutrition </vt:lpstr>
      <vt:lpstr>Be a Sponge </vt:lpstr>
      <vt:lpstr>Advice </vt:lpstr>
      <vt:lpstr>Advice  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Yaceczko</dc:creator>
  <cp:lastModifiedBy>Shelby Yaceczko</cp:lastModifiedBy>
  <cp:revision>12</cp:revision>
  <dcterms:created xsi:type="dcterms:W3CDTF">2018-02-14T04:38:39Z</dcterms:created>
  <dcterms:modified xsi:type="dcterms:W3CDTF">2018-09-19T05:11:20Z</dcterms:modified>
</cp:coreProperties>
</file>